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Arimo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nt" panose="020B0604020202020204" charset="0"/>
      <p:regular r:id="rId31"/>
    </p:embeddedFont>
    <p:embeddedFont>
      <p:font typeface="Mont Bold" panose="020B0604020202020204" charset="0"/>
      <p:regular r:id="rId32"/>
    </p:embeddedFont>
    <p:embeddedFont>
      <p:font typeface="Mont Bold Bold" panose="020B0604020202020204" charset="0"/>
      <p:regular r:id="rId33"/>
    </p:embeddedFont>
    <p:embeddedFont>
      <p:font typeface="Montserrat" panose="00000500000000000000" pitchFamily="50" charset="0"/>
      <p:regular r:id="rId34"/>
      <p:bold r:id="rId35"/>
      <p:italic r:id="rId36"/>
      <p:boldItalic r:id="rId37"/>
    </p:embeddedFont>
    <p:embeddedFont>
      <p:font typeface="Montserrat Bold" panose="020B0604020202020204" charset="0"/>
      <p:regular r:id="rId38"/>
    </p:embeddedFont>
    <p:embeddedFont>
      <p:font typeface="Open Sans Light" panose="020B0306030504020204" pitchFamily="34" charset="0"/>
      <p:regular r:id="rId39"/>
      <p: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e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67127" y="3291109"/>
            <a:ext cx="11753747" cy="2174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3"/>
              </a:lnSpc>
            </a:pPr>
            <a:r>
              <a:rPr lang="en-US" sz="4836">
                <a:solidFill>
                  <a:srgbClr val="000000"/>
                </a:solidFill>
                <a:latin typeface="Mont Bold"/>
              </a:rPr>
              <a:t>A Comprehensive Survey of Deep Learning techniques for Bidirectional Image Context Mapping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57136" y="6435450"/>
            <a:ext cx="4464547" cy="402088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3894261" y="4783003"/>
            <a:ext cx="6475290" cy="550399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752562" y="6770768"/>
            <a:ext cx="2922402" cy="535606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8616606" y="7010400"/>
            <a:ext cx="4864788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457136" y="4196080"/>
            <a:ext cx="3639028" cy="179525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flipH="1">
            <a:off x="16217900" y="2808419"/>
            <a:ext cx="3186974" cy="138766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4827370" y="1175294"/>
            <a:ext cx="8633260" cy="163312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370668" y="190490"/>
            <a:ext cx="3859926" cy="399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47"/>
              </a:lnSpc>
            </a:pPr>
            <a:r>
              <a:rPr lang="en-US" sz="2265">
                <a:solidFill>
                  <a:srgbClr val="000000"/>
                </a:solidFill>
                <a:latin typeface="Mont"/>
              </a:rPr>
              <a:t>CA4 Project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5146" y="1542776"/>
            <a:ext cx="15819984" cy="507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3"/>
              </a:lnSpc>
            </a:pPr>
            <a:endParaRPr/>
          </a:p>
          <a:p>
            <a:pPr marL="596715" lvl="1" indent="-298357">
              <a:lnSpc>
                <a:spcPts val="6743"/>
              </a:lnSpc>
              <a:buFont typeface="Arial"/>
              <a:buChar char="•"/>
            </a:pPr>
            <a:r>
              <a:rPr lang="en-US" sz="2763">
                <a:solidFill>
                  <a:srgbClr val="000000"/>
                </a:solidFill>
                <a:latin typeface="Mont"/>
              </a:rPr>
              <a:t>The</a:t>
            </a:r>
            <a:r>
              <a:rPr lang="en-US" sz="2763">
                <a:solidFill>
                  <a:srgbClr val="ED3A3A"/>
                </a:solidFill>
                <a:latin typeface="Mont"/>
              </a:rPr>
              <a:t> encoder</a:t>
            </a:r>
            <a:r>
              <a:rPr lang="en-US" sz="2763">
                <a:solidFill>
                  <a:srgbClr val="000000"/>
                </a:solidFill>
                <a:latin typeface="Mont"/>
              </a:rPr>
              <a:t> downsamples the images and the bottle neck layer is responsible for sampling the latent distribution vector</a:t>
            </a:r>
          </a:p>
          <a:p>
            <a:pPr marL="596715" lvl="1" indent="-298357">
              <a:lnSpc>
                <a:spcPts val="6743"/>
              </a:lnSpc>
              <a:buFont typeface="Arial"/>
              <a:buChar char="•"/>
            </a:pPr>
            <a:r>
              <a:rPr lang="en-US" sz="2763">
                <a:solidFill>
                  <a:srgbClr val="000000"/>
                </a:solidFill>
                <a:latin typeface="Mont"/>
              </a:rPr>
              <a:t>The </a:t>
            </a:r>
            <a:r>
              <a:rPr lang="en-US" sz="2763">
                <a:solidFill>
                  <a:srgbClr val="ED3A3A"/>
                </a:solidFill>
                <a:latin typeface="Mont"/>
              </a:rPr>
              <a:t>Decoder</a:t>
            </a:r>
            <a:r>
              <a:rPr lang="en-US" sz="2763">
                <a:solidFill>
                  <a:srgbClr val="000000"/>
                </a:solidFill>
                <a:latin typeface="Mont"/>
              </a:rPr>
              <a:t> upsamples the sampled latent vector to diffrent representation of the input.</a:t>
            </a:r>
          </a:p>
          <a:p>
            <a:pPr>
              <a:lnSpc>
                <a:spcPts val="6743"/>
              </a:lnSpc>
            </a:pPr>
            <a:endParaRPr lang="en-US" sz="2763">
              <a:solidFill>
                <a:srgbClr val="000000"/>
              </a:solidFill>
              <a:latin typeface="Mon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798932" y="5898137"/>
            <a:ext cx="7858696" cy="381708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92734" y="711536"/>
            <a:ext cx="16212396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3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Mont Bold"/>
              </a:rPr>
              <a:t> Variational Auto Encoder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157C08-1C21-462D-9C43-7AD69B58E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295900"/>
            <a:ext cx="4686300" cy="46672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3110" y="911501"/>
            <a:ext cx="15819984" cy="4231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3"/>
              </a:lnSpc>
            </a:pPr>
            <a:endParaRPr/>
          </a:p>
          <a:p>
            <a:pPr marL="596715" lvl="1" indent="-298357">
              <a:lnSpc>
                <a:spcPts val="6743"/>
              </a:lnSpc>
              <a:buFont typeface="Arial"/>
              <a:buChar char="•"/>
            </a:pPr>
            <a:r>
              <a:rPr lang="en-US" sz="2763">
                <a:solidFill>
                  <a:srgbClr val="000000"/>
                </a:solidFill>
                <a:latin typeface="Mont"/>
              </a:rPr>
              <a:t>This effect enhances some parts of the input data while diminishing other parts.</a:t>
            </a:r>
          </a:p>
          <a:p>
            <a:pPr marL="596715" lvl="1" indent="-298357">
              <a:lnSpc>
                <a:spcPts val="6743"/>
              </a:lnSpc>
              <a:buFont typeface="Arial"/>
              <a:buChar char="•"/>
            </a:pPr>
            <a:r>
              <a:rPr lang="en-US" sz="2763">
                <a:solidFill>
                  <a:srgbClr val="000000"/>
                </a:solidFill>
                <a:latin typeface="Mont"/>
              </a:rPr>
              <a:t>It assigns a probablity distributed weights to each part of the enocder at each time steps.</a:t>
            </a:r>
          </a:p>
          <a:p>
            <a:pPr>
              <a:lnSpc>
                <a:spcPts val="6743"/>
              </a:lnSpc>
            </a:pPr>
            <a:endParaRPr lang="en-US" sz="2763">
              <a:solidFill>
                <a:srgbClr val="000000"/>
              </a:solidFill>
              <a:latin typeface="Mon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65954" y="731985"/>
            <a:ext cx="16212396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93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Mont Bold"/>
              </a:rPr>
              <a:t>                     Attention-Encoder Decoder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E07B9-4803-483E-A8FF-EFEA5E419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695700"/>
            <a:ext cx="8077200" cy="61271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39640" y="4726862"/>
            <a:ext cx="6190516" cy="506848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05134" y="1497047"/>
            <a:ext cx="15819984" cy="3384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3"/>
              </a:lnSpc>
            </a:pPr>
            <a:r>
              <a:rPr lang="en-US" sz="2763">
                <a:solidFill>
                  <a:srgbClr val="000000"/>
                </a:solidFill>
                <a:latin typeface="Mont"/>
              </a:rPr>
              <a:t>Teacher forcing is a strategy for training RNN that uses ground truth as input, instead of model output from a prior time step as an input. Models that have recurrent connections from their outputs leading back into the model may be trained with teacher forcing.</a:t>
            </a:r>
          </a:p>
          <a:p>
            <a:pPr>
              <a:lnSpc>
                <a:spcPts val="6743"/>
              </a:lnSpc>
            </a:pPr>
            <a:endParaRPr lang="en-US" sz="2763">
              <a:solidFill>
                <a:srgbClr val="000000"/>
              </a:solidFill>
              <a:latin typeface="Mon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67678"/>
            <a:ext cx="16212396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93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Mont Bold"/>
              </a:rPr>
              <a:t>                    Teacher Forcing Mechanism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61387" y="2407997"/>
            <a:ext cx="405305" cy="3860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755987" y="5376622"/>
            <a:ext cx="11004989" cy="459065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47693" y="591096"/>
            <a:ext cx="16212396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3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Mont Bold"/>
              </a:rPr>
              <a:t>Vision Transformers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1387" y="3168625"/>
            <a:ext cx="15585008" cy="1653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The Vision Transformer, or ViT, is a model for image classification that employs a Transformer-like architecture over patches of the image. An image is split into fixed-size patches, each of them are then linearly embedded, position embeddings are added, and the resulting sequence of vectors is fed to a standard Transformer encoder.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2727" y="2349727"/>
            <a:ext cx="6155677" cy="508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4"/>
              </a:lnSpc>
            </a:pPr>
            <a:r>
              <a:rPr lang="en-US" sz="2481">
                <a:solidFill>
                  <a:srgbClr val="000000"/>
                </a:solidFill>
                <a:latin typeface="Mont Bold"/>
              </a:rPr>
              <a:t>Overview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52842" y="1980827"/>
            <a:ext cx="2816643" cy="62554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7F8550-C412-419F-8C1A-2843E1FC8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47700"/>
            <a:ext cx="13438909" cy="92392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2358845"/>
            <a:ext cx="18288000" cy="71617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62462" y="394057"/>
            <a:ext cx="5796838" cy="17946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993505"/>
            <a:ext cx="16212396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93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Mont Bold"/>
              </a:rPr>
              <a:t>OFA-Variation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6185" y="292838"/>
            <a:ext cx="16212396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3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Mont Bold"/>
              </a:rPr>
              <a:t>OFA-Variation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DD42D-A69A-43C8-ADCD-3AEEDCCD0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081" y="2247900"/>
            <a:ext cx="14287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61387" y="2407997"/>
            <a:ext cx="405305" cy="38605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46904" y="467678"/>
            <a:ext cx="16212396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3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Mont Bold"/>
              </a:rPr>
              <a:t>Beam Search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1387" y="3168625"/>
            <a:ext cx="15585008" cy="815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The beam search algorithm selects multiple tokens for a position in a given sequence based on conditional probability.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92727" y="2349727"/>
            <a:ext cx="6155677" cy="508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4"/>
              </a:lnSpc>
            </a:pPr>
            <a:r>
              <a:rPr lang="en-US" sz="2481">
                <a:solidFill>
                  <a:srgbClr val="000000"/>
                </a:solidFill>
                <a:latin typeface="Mont Bold"/>
              </a:rPr>
              <a:t>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E93354-FFC3-47C2-BF17-AC32FE431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707" y="4579962"/>
            <a:ext cx="10424368" cy="478869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31951" y="4485588"/>
            <a:ext cx="6379559" cy="5801412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347880" y="4408169"/>
            <a:ext cx="3771900" cy="5657850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398820" y="4408169"/>
            <a:ext cx="3771900" cy="5657850"/>
            <a:chOff x="0" y="0"/>
            <a:chExt cx="6350000" cy="952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5"/>
              <a:stretch>
                <a:fillRect l="-100000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821704" y="202844"/>
            <a:ext cx="10020666" cy="390852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46904" y="1343839"/>
            <a:ext cx="16212396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93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Mont Bold"/>
              </a:rPr>
              <a:t>VQGAN+CLIP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21617" y="5913548"/>
            <a:ext cx="6683355" cy="1653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Combining the effectiveness of the inductive bias of CNNs with the expressivity of transformers enables them to model and thereby synthesize high-resolution images.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298" y="4055559"/>
            <a:ext cx="8848576" cy="62849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14990" y="4002030"/>
            <a:ext cx="8340816" cy="639202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25469" y="1913918"/>
            <a:ext cx="15468810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528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CLIP (Contrastive Language–Image Pre-training) is a companion third neural network which finds images based on natural language descriptions, which are what’s initially fed into the VQGAN.</a:t>
            </a:r>
          </a:p>
          <a:p>
            <a:pPr marL="518160" lvl="1" indent="-259080" algn="just">
              <a:lnSpc>
                <a:spcPts val="528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CLIP is not a generative model. CLIP is “just” trained to represent both text and images very well 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18984" y="356636"/>
            <a:ext cx="2414953" cy="11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Mont Bold Bold"/>
              </a:rPr>
              <a:t>CLIP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20813" y="2573136"/>
            <a:ext cx="598121" cy="5689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20813" y="4593440"/>
            <a:ext cx="598121" cy="56896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20813" y="6687936"/>
            <a:ext cx="598121" cy="56896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31995" y="424022"/>
            <a:ext cx="11024011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</a:pPr>
            <a:r>
              <a:rPr lang="en-US" sz="5499">
                <a:solidFill>
                  <a:srgbClr val="000000"/>
                </a:solidFill>
                <a:latin typeface="Mont Bold"/>
              </a:rPr>
              <a:t>Table of Content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88323" y="3153725"/>
            <a:ext cx="6155677" cy="39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It's just intro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88323" y="2506869"/>
            <a:ext cx="6155677" cy="56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4"/>
              </a:lnSpc>
            </a:pPr>
            <a:r>
              <a:rPr lang="en-US" sz="2681">
                <a:solidFill>
                  <a:srgbClr val="000000"/>
                </a:solidFill>
                <a:latin typeface="Mont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88323" y="5174030"/>
            <a:ext cx="6155677" cy="39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Exploring the current works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88323" y="4527173"/>
            <a:ext cx="6155677" cy="56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4"/>
              </a:lnSpc>
            </a:pPr>
            <a:r>
              <a:rPr lang="en-US" sz="2681">
                <a:solidFill>
                  <a:srgbClr val="000000"/>
                </a:solidFill>
                <a:latin typeface="Mont"/>
              </a:rPr>
              <a:t>Literature Survey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88323" y="7268525"/>
            <a:ext cx="6155677" cy="39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How our models hold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88323" y="6621669"/>
            <a:ext cx="6155677" cy="56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4"/>
              </a:lnSpc>
            </a:pPr>
            <a:r>
              <a:rPr lang="en-US" sz="2681">
                <a:solidFill>
                  <a:srgbClr val="000000"/>
                </a:solidFill>
                <a:latin typeface="Mont"/>
              </a:rPr>
              <a:t>Comparisons 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39026" y="2573136"/>
            <a:ext cx="598121" cy="56896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39026" y="4593440"/>
            <a:ext cx="598121" cy="56896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39026" y="6687936"/>
            <a:ext cx="598121" cy="56896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806536" y="3153725"/>
            <a:ext cx="6155677" cy="39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Establishing Idealogy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06536" y="2506869"/>
            <a:ext cx="6155677" cy="56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4"/>
              </a:lnSpc>
            </a:pPr>
            <a:r>
              <a:rPr lang="en-US" sz="2681">
                <a:solidFill>
                  <a:srgbClr val="000000"/>
                </a:solidFill>
                <a:latin typeface="Mont"/>
              </a:rPr>
              <a:t>Problem Statement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06536" y="5174030"/>
            <a:ext cx="6155677" cy="39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What we did !!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06536" y="4527173"/>
            <a:ext cx="6155677" cy="56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4"/>
              </a:lnSpc>
            </a:pPr>
            <a:r>
              <a:rPr lang="en-US" sz="2681">
                <a:solidFill>
                  <a:srgbClr val="000000"/>
                </a:solidFill>
                <a:latin typeface="Mont"/>
              </a:rPr>
              <a:t>Our Solutions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06536" y="7268525"/>
            <a:ext cx="6155677" cy="39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What we are planning to do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06536" y="6621669"/>
            <a:ext cx="6155677" cy="56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4"/>
              </a:lnSpc>
            </a:pPr>
            <a:r>
              <a:rPr lang="en-US" sz="2681">
                <a:solidFill>
                  <a:srgbClr val="000000"/>
                </a:solidFill>
                <a:latin typeface="Mont"/>
              </a:rPr>
              <a:t>Future Endeavor 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066161" y="8560336"/>
            <a:ext cx="598121" cy="568963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033671" y="8494069"/>
            <a:ext cx="6155677" cy="56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4"/>
              </a:lnSpc>
            </a:pPr>
            <a:r>
              <a:rPr lang="en-US" sz="2681">
                <a:solidFill>
                  <a:srgbClr val="000000"/>
                </a:solidFill>
                <a:latin typeface="Mont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5486400" y="2385433"/>
          <a:ext cx="7515997" cy="6210300"/>
        </p:xfrm>
        <a:graphic>
          <a:graphicData uri="http://schemas.openxmlformats.org/drawingml/2006/table">
            <a:tbl>
              <a:tblPr/>
              <a:tblGrid>
                <a:gridCol w="2505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5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5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2546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Mont Bold"/>
                        </a:rPr>
                        <a:t>Model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Mont Bold"/>
                        </a:rPr>
                        <a:t>Bleu-1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Mont Bold"/>
                        </a:rPr>
                        <a:t>Year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46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Mont"/>
                        </a:rPr>
                        <a:t>Novel Model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Mont"/>
                        </a:rPr>
                        <a:t>0.49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Mont"/>
                        </a:rPr>
                        <a:t>2022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46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Mont"/>
                        </a:rPr>
                        <a:t>VAE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Mont"/>
                        </a:rPr>
                        <a:t>0.32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Mont"/>
                        </a:rPr>
                        <a:t>2013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296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Mont"/>
                        </a:rPr>
                        <a:t>Attention based model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Mont"/>
                        </a:rPr>
                        <a:t>0.56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Mont"/>
                        </a:rPr>
                        <a:t>2014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546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Mont"/>
                        </a:rPr>
                        <a:t>ViT+GPT2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Mont"/>
                        </a:rPr>
                        <a:t>0.2636*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Mont"/>
                        </a:rPr>
                        <a:t>2018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546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Mont"/>
                        </a:rPr>
                        <a:t>OFA-Variation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Mont"/>
                        </a:rPr>
                        <a:t>0.435*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Mont"/>
                        </a:rPr>
                        <a:t>2022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4855182" y="307975"/>
            <a:ext cx="8577636" cy="11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Mont Bold"/>
              </a:rPr>
              <a:t>Comparing The 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9941219"/>
            <a:ext cx="880136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Open Sans Light"/>
              </a:rPr>
              <a:t>*The Bleu-1 score depends upon the testing data size which is too high for marked results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6904" y="5590073"/>
            <a:ext cx="4878681" cy="3668227"/>
            <a:chOff x="0" y="0"/>
            <a:chExt cx="1800629" cy="13538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0628" cy="1353873"/>
            </a:xfrm>
            <a:custGeom>
              <a:avLst/>
              <a:gdLst/>
              <a:ahLst/>
              <a:cxnLst/>
              <a:rect l="l" t="t" r="r" b="b"/>
              <a:pathLst>
                <a:path w="1800628" h="1353873">
                  <a:moveTo>
                    <a:pt x="0" y="0"/>
                  </a:moveTo>
                  <a:lnTo>
                    <a:pt x="1800628" y="0"/>
                  </a:lnTo>
                  <a:lnTo>
                    <a:pt x="1800628" y="1353873"/>
                  </a:lnTo>
                  <a:lnTo>
                    <a:pt x="0" y="135387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046904" y="5590073"/>
            <a:ext cx="353643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5042650" y="5590073"/>
            <a:ext cx="632479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6704660" y="5590073"/>
            <a:ext cx="4878681" cy="3668227"/>
            <a:chOff x="0" y="0"/>
            <a:chExt cx="1800629" cy="13538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00628" cy="1353873"/>
            </a:xfrm>
            <a:custGeom>
              <a:avLst/>
              <a:gdLst/>
              <a:ahLst/>
              <a:cxnLst/>
              <a:rect l="l" t="t" r="r" b="b"/>
              <a:pathLst>
                <a:path w="1800628" h="1353873">
                  <a:moveTo>
                    <a:pt x="0" y="0"/>
                  </a:moveTo>
                  <a:lnTo>
                    <a:pt x="1800628" y="0"/>
                  </a:lnTo>
                  <a:lnTo>
                    <a:pt x="1800628" y="1353873"/>
                  </a:lnTo>
                  <a:lnTo>
                    <a:pt x="0" y="135387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7202582" y="5590073"/>
            <a:ext cx="353643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950861" y="5590073"/>
            <a:ext cx="632479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2380619" y="5590073"/>
            <a:ext cx="4878681" cy="3668227"/>
            <a:chOff x="0" y="0"/>
            <a:chExt cx="1800629" cy="13538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0628" cy="1353873"/>
            </a:xfrm>
            <a:custGeom>
              <a:avLst/>
              <a:gdLst/>
              <a:ahLst/>
              <a:cxnLst/>
              <a:rect l="l" t="t" r="r" b="b"/>
              <a:pathLst>
                <a:path w="1800628" h="1353873">
                  <a:moveTo>
                    <a:pt x="0" y="0"/>
                  </a:moveTo>
                  <a:lnTo>
                    <a:pt x="1800628" y="0"/>
                  </a:lnTo>
                  <a:lnTo>
                    <a:pt x="1800628" y="1353873"/>
                  </a:lnTo>
                  <a:lnTo>
                    <a:pt x="0" y="135387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AutoShape 12"/>
          <p:cNvSpPr/>
          <p:nvPr/>
        </p:nvSpPr>
        <p:spPr>
          <a:xfrm>
            <a:off x="13722862" y="5590073"/>
            <a:ext cx="353643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436215" y="5590073"/>
            <a:ext cx="992622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1022" y="3324575"/>
            <a:ext cx="3411628" cy="243776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25308">
            <a:off x="7802824" y="3152433"/>
            <a:ext cx="2700556" cy="248788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39300">
            <a:off x="13579421" y="3275421"/>
            <a:ext cx="2481078" cy="2403544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46904" y="948685"/>
            <a:ext cx="16212396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3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Mont Bold"/>
              </a:rPr>
              <a:t>Future Endeavor</a:t>
            </a:r>
            <a:r>
              <a:rPr lang="en-US" sz="5499">
                <a:solidFill>
                  <a:srgbClr val="000000"/>
                </a:solidFill>
                <a:latin typeface="Arimo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18740" y="5925047"/>
            <a:ext cx="4135009" cy="1197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1"/>
              </a:lnSpc>
            </a:pPr>
            <a:r>
              <a:rPr lang="en-US" sz="3115">
                <a:solidFill>
                  <a:srgbClr val="000000"/>
                </a:solidFill>
                <a:latin typeface="Mont Bold"/>
              </a:rPr>
              <a:t>Visual Question Answering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18740" y="7193475"/>
            <a:ext cx="4135009" cy="121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4"/>
              </a:lnSpc>
            </a:pPr>
            <a:r>
              <a:rPr lang="en-US" sz="2331">
                <a:solidFill>
                  <a:srgbClr val="000000"/>
                </a:solidFill>
                <a:latin typeface="Montserrat"/>
              </a:rPr>
              <a:t>Semantic task that aims to answer questions based on an image.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76495" y="5925047"/>
            <a:ext cx="4135009" cy="64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1"/>
              </a:lnSpc>
            </a:pPr>
            <a:r>
              <a:rPr lang="en-US" sz="3115">
                <a:solidFill>
                  <a:srgbClr val="000000"/>
                </a:solidFill>
                <a:latin typeface="Mont Bold"/>
              </a:rPr>
              <a:t>One Shot VGAN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52455" y="5925047"/>
            <a:ext cx="4135009" cy="64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1"/>
              </a:lnSpc>
            </a:pPr>
            <a:r>
              <a:rPr lang="en-US" sz="3115">
                <a:solidFill>
                  <a:srgbClr val="000000"/>
                </a:solidFill>
                <a:latin typeface="Mont Bold"/>
              </a:rPr>
              <a:t>Visual Grounding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52455" y="6869857"/>
            <a:ext cx="4135009" cy="162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4"/>
              </a:lnSpc>
            </a:pPr>
            <a:r>
              <a:rPr lang="en-US" sz="2331">
                <a:solidFill>
                  <a:srgbClr val="000000"/>
                </a:solidFill>
                <a:latin typeface="Montserrat"/>
              </a:rPr>
              <a:t>Locate the most relevant object or region in an image, based on a natural language query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132091" y="7074644"/>
            <a:ext cx="4135009" cy="121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4"/>
              </a:lnSpc>
            </a:pPr>
            <a:r>
              <a:rPr lang="en-US" sz="2331">
                <a:solidFill>
                  <a:srgbClr val="000000"/>
                </a:solidFill>
                <a:latin typeface="Montserrat"/>
              </a:rPr>
              <a:t>Generating high resolution images from scratch without re-training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6904" y="4978301"/>
            <a:ext cx="4878681" cy="3183127"/>
            <a:chOff x="0" y="0"/>
            <a:chExt cx="1800629" cy="11748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0628" cy="1174832"/>
            </a:xfrm>
            <a:custGeom>
              <a:avLst/>
              <a:gdLst/>
              <a:ahLst/>
              <a:cxnLst/>
              <a:rect l="l" t="t" r="r" b="b"/>
              <a:pathLst>
                <a:path w="1800628" h="1174832">
                  <a:moveTo>
                    <a:pt x="0" y="0"/>
                  </a:moveTo>
                  <a:lnTo>
                    <a:pt x="1800628" y="0"/>
                  </a:lnTo>
                  <a:lnTo>
                    <a:pt x="1800628" y="1174832"/>
                  </a:lnTo>
                  <a:lnTo>
                    <a:pt x="0" y="117483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903824" y="1668401"/>
            <a:ext cx="4878681" cy="3160812"/>
            <a:chOff x="0" y="0"/>
            <a:chExt cx="1800629" cy="11665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00628" cy="1166596"/>
            </a:xfrm>
            <a:custGeom>
              <a:avLst/>
              <a:gdLst/>
              <a:ahLst/>
              <a:cxnLst/>
              <a:rect l="l" t="t" r="r" b="b"/>
              <a:pathLst>
                <a:path w="1800628" h="1166596">
                  <a:moveTo>
                    <a:pt x="0" y="0"/>
                  </a:moveTo>
                  <a:lnTo>
                    <a:pt x="1800628" y="0"/>
                  </a:lnTo>
                  <a:lnTo>
                    <a:pt x="1800628" y="1166596"/>
                  </a:lnTo>
                  <a:lnTo>
                    <a:pt x="0" y="11665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903824" y="5783201"/>
            <a:ext cx="4878681" cy="3160812"/>
            <a:chOff x="0" y="0"/>
            <a:chExt cx="1800629" cy="11665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00628" cy="1166596"/>
            </a:xfrm>
            <a:custGeom>
              <a:avLst/>
              <a:gdLst/>
              <a:ahLst/>
              <a:cxnLst/>
              <a:rect l="l" t="t" r="r" b="b"/>
              <a:pathLst>
                <a:path w="1800628" h="1166596">
                  <a:moveTo>
                    <a:pt x="0" y="0"/>
                  </a:moveTo>
                  <a:lnTo>
                    <a:pt x="1800628" y="0"/>
                  </a:lnTo>
                  <a:lnTo>
                    <a:pt x="1800628" y="1166596"/>
                  </a:lnTo>
                  <a:lnTo>
                    <a:pt x="0" y="11665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609177">
            <a:off x="10544086" y="3827369"/>
            <a:ext cx="811935" cy="29432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69763" flipV="1">
            <a:off x="10945522" y="6553445"/>
            <a:ext cx="752241" cy="27268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69763" flipH="1">
            <a:off x="5999802" y="6384028"/>
            <a:ext cx="743770" cy="26961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371687" y="2868602"/>
            <a:ext cx="4942508" cy="741839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46904" y="1067925"/>
            <a:ext cx="4943474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93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Mont Bold"/>
              </a:rPr>
              <a:t>CONCLUSION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0165" y="5371382"/>
            <a:ext cx="4135009" cy="592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1"/>
              </a:lnSpc>
            </a:pPr>
            <a:r>
              <a:rPr lang="en-US" sz="2915">
                <a:solidFill>
                  <a:srgbClr val="000000"/>
                </a:solidFill>
                <a:latin typeface="Mont Bold"/>
              </a:rPr>
              <a:t>THE GOOD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0165" y="6215948"/>
            <a:ext cx="4135009" cy="1043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4"/>
              </a:lnSpc>
            </a:pPr>
            <a:r>
              <a:rPr lang="en-US" sz="2031">
                <a:solidFill>
                  <a:srgbClr val="000000"/>
                </a:solidFill>
                <a:latin typeface="Montserrat"/>
              </a:rPr>
              <a:t>From scratch model understands the context of the scene with at most precision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75660" y="2022424"/>
            <a:ext cx="4135009" cy="592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1"/>
              </a:lnSpc>
            </a:pPr>
            <a:r>
              <a:rPr lang="en-US" sz="2915">
                <a:solidFill>
                  <a:srgbClr val="000000"/>
                </a:solidFill>
                <a:latin typeface="Mont Bold"/>
              </a:rPr>
              <a:t>THE BAD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75660" y="2766676"/>
            <a:ext cx="4135009" cy="1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4"/>
              </a:lnSpc>
            </a:pPr>
            <a:r>
              <a:rPr lang="en-US" sz="2031">
                <a:solidFill>
                  <a:srgbClr val="000000"/>
                </a:solidFill>
                <a:latin typeface="Montserrat"/>
              </a:rPr>
              <a:t>Although contextual understanding is good, the captions produced by the model are very bad due to lack of grammar modelling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75660" y="6137224"/>
            <a:ext cx="4135009" cy="592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1"/>
              </a:lnSpc>
            </a:pPr>
            <a:r>
              <a:rPr lang="en-US" sz="2915">
                <a:solidFill>
                  <a:srgbClr val="000000"/>
                </a:solidFill>
                <a:latin typeface="Mont Bold"/>
              </a:rPr>
              <a:t>THE BETTER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75660" y="6981790"/>
            <a:ext cx="4135009" cy="174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4"/>
              </a:lnSpc>
            </a:pPr>
            <a:r>
              <a:rPr lang="en-US" sz="2031">
                <a:solidFill>
                  <a:srgbClr val="000000"/>
                </a:solidFill>
                <a:latin typeface="Montserrat"/>
              </a:rPr>
              <a:t>The OFA Variation performs exceptionally with very good captioning but the performance of the model with respect to hardware is intensive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55182" y="307975"/>
            <a:ext cx="8577636" cy="11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Mont Bold"/>
              </a:rPr>
              <a:t>References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33524" y="2067142"/>
            <a:ext cx="16625776" cy="752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6433" lvl="1" indent="-368217">
              <a:lnSpc>
                <a:spcPts val="7606"/>
              </a:lnSpc>
              <a:buFont typeface="Arial"/>
              <a:buChar char="•"/>
            </a:pPr>
            <a:r>
              <a:rPr lang="en-US" sz="3410">
                <a:solidFill>
                  <a:srgbClr val="000000"/>
                </a:solidFill>
                <a:latin typeface="Montserrat"/>
              </a:rPr>
              <a:t> T. P. Ramsewak, D. Appadoo and Z. Mungloo-Dilmohamud, "EyeSee: Camera to Caption   with Attention Mechanism," 2020 IEEE Asia-Pacific Conference on Computer Science and Data Engineering (CSDE), 2020, pp. 1-6, doi: 10.1109/CSDE50874.2020.9411571.</a:t>
            </a:r>
          </a:p>
          <a:p>
            <a:pPr marL="736433" lvl="1" indent="-368217">
              <a:lnSpc>
                <a:spcPts val="7606"/>
              </a:lnSpc>
              <a:buFont typeface="Arial"/>
              <a:buChar char="•"/>
            </a:pPr>
            <a:r>
              <a:rPr lang="en-US" sz="3410">
                <a:solidFill>
                  <a:srgbClr val="000000"/>
                </a:solidFill>
                <a:latin typeface="Montserrat"/>
              </a:rPr>
              <a:t>Lakshminarasimhan Srinivasan , Dinesh Sreekanthan , Amutha A.L,"Image Captioning - A Deep Learning Approach", 2019 International Journal of Applied Engineering Research </a:t>
            </a:r>
          </a:p>
          <a:p>
            <a:pPr>
              <a:lnSpc>
                <a:spcPts val="6821"/>
              </a:lnSpc>
            </a:pPr>
            <a:endParaRPr lang="en-US" sz="3410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st1">
            <a:hlinkClick r:id="" action="ppaction://media"/>
            <a:extLst>
              <a:ext uri="{FF2B5EF4-FFF2-40B4-BE49-F238E27FC236}">
                <a16:creationId xmlns:a16="http://schemas.microsoft.com/office/drawing/2014/main" id="{AA1DAAEC-8BFF-491E-9AB3-E66612679B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38800" y="1638300"/>
            <a:ext cx="7010400" cy="701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65541">
            <a:off x="10586583" y="433325"/>
            <a:ext cx="1951382" cy="17739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482386" y="-737083"/>
            <a:ext cx="1926475" cy="205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891755" y="2114731"/>
            <a:ext cx="1773779" cy="17157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060236" y="1489866"/>
            <a:ext cx="1982063" cy="19604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263084" y="-843125"/>
            <a:ext cx="2024916" cy="1848196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561638" y="4376142"/>
            <a:ext cx="3011870" cy="3011858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308201" y="4382439"/>
            <a:ext cx="3011870" cy="3011858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l="-84" r="-84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332861" y="4382439"/>
            <a:ext cx="3011870" cy="3011858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046904" y="1815475"/>
            <a:ext cx="6155677" cy="163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14"/>
              </a:lnSpc>
              <a:spcBef>
                <a:spcPct val="0"/>
              </a:spcBef>
            </a:pPr>
            <a:r>
              <a:rPr lang="en-US" sz="9272">
                <a:solidFill>
                  <a:srgbClr val="000000"/>
                </a:solidFill>
                <a:latin typeface="Mont Bold"/>
              </a:rPr>
              <a:t>Our Team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483017"/>
            <a:ext cx="4077745" cy="59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4"/>
              </a:lnSpc>
            </a:pPr>
            <a:r>
              <a:rPr lang="en-US" sz="2874">
                <a:solidFill>
                  <a:srgbClr val="000000"/>
                </a:solidFill>
                <a:latin typeface="Mont Bold"/>
              </a:rPr>
              <a:t>Karan V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030382"/>
            <a:ext cx="4077745" cy="474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9"/>
              </a:lnSpc>
            </a:pPr>
            <a:r>
              <a:rPr lang="en-US" sz="2306">
                <a:solidFill>
                  <a:srgbClr val="000000"/>
                </a:solidFill>
                <a:latin typeface="Mont"/>
              </a:rPr>
              <a:t>E0119039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75264" y="7489314"/>
            <a:ext cx="4077745" cy="59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4"/>
              </a:lnSpc>
            </a:pPr>
            <a:r>
              <a:rPr lang="en-US" sz="2874">
                <a:solidFill>
                  <a:srgbClr val="000000"/>
                </a:solidFill>
                <a:latin typeface="Mont Bold"/>
              </a:rPr>
              <a:t>SathishKumar 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75264" y="8036679"/>
            <a:ext cx="4077745" cy="474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9"/>
              </a:lnSpc>
            </a:pPr>
            <a:r>
              <a:rPr lang="en-US" sz="2306">
                <a:solidFill>
                  <a:srgbClr val="000000"/>
                </a:solidFill>
                <a:latin typeface="Mont"/>
              </a:rPr>
              <a:t>E0119052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99924" y="7489314"/>
            <a:ext cx="4077745" cy="59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4"/>
              </a:lnSpc>
            </a:pPr>
            <a:r>
              <a:rPr lang="en-US" sz="2874">
                <a:solidFill>
                  <a:srgbClr val="000000"/>
                </a:solidFill>
                <a:latin typeface="Mont Bold"/>
              </a:rPr>
              <a:t>Vishal 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99924" y="8036679"/>
            <a:ext cx="4077745" cy="474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9"/>
              </a:lnSpc>
            </a:pPr>
            <a:r>
              <a:rPr lang="en-US" sz="2306">
                <a:solidFill>
                  <a:srgbClr val="000000"/>
                </a:solidFill>
                <a:latin typeface="Mont"/>
              </a:rPr>
              <a:t>E0119010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85268" y="4443442"/>
            <a:ext cx="405305" cy="3860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834049" y="4613127"/>
            <a:ext cx="7939155" cy="70162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52793" y="4457730"/>
            <a:ext cx="405305" cy="38605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290844">
            <a:off x="8730102" y="5695615"/>
            <a:ext cx="2215214" cy="62579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016609" y="5012979"/>
            <a:ext cx="6155677" cy="815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There are several classification, regression and generative models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6609" y="4394697"/>
            <a:ext cx="6155677" cy="48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34"/>
              </a:lnSpc>
            </a:pPr>
            <a:r>
              <a:rPr lang="en-US" sz="2381">
                <a:solidFill>
                  <a:srgbClr val="000000"/>
                </a:solidFill>
                <a:latin typeface="Mont"/>
              </a:rPr>
              <a:t>Image Processing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3027404" flipV="1">
            <a:off x="6749560" y="5617557"/>
            <a:ext cx="2215214" cy="62579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46904" y="862960"/>
            <a:ext cx="7923268" cy="1636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14"/>
              </a:lnSpc>
              <a:spcBef>
                <a:spcPct val="0"/>
              </a:spcBef>
            </a:pPr>
            <a:r>
              <a:rPr lang="en-US" sz="9272">
                <a:solidFill>
                  <a:srgbClr val="000000"/>
                </a:solidFill>
                <a:latin typeface="Mont 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02338" y="4998692"/>
            <a:ext cx="6155677" cy="1234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There are several Text generation, Classification, Summarization and QA generation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02338" y="4380410"/>
            <a:ext cx="6155677" cy="48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34"/>
              </a:lnSpc>
            </a:pPr>
            <a:r>
              <a:rPr lang="en-US" sz="2381">
                <a:solidFill>
                  <a:srgbClr val="000000"/>
                </a:solidFill>
                <a:latin typeface="Mont"/>
              </a:rPr>
              <a:t>Language Processing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41458" y="7694522"/>
            <a:ext cx="6155677" cy="815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Combining the both to enable the next gen AI to better perceive the world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41458" y="7076240"/>
            <a:ext cx="6155677" cy="48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34"/>
              </a:lnSpc>
            </a:pPr>
            <a:r>
              <a:rPr lang="en-US" sz="2381">
                <a:solidFill>
                  <a:srgbClr val="000000"/>
                </a:solidFill>
                <a:latin typeface="Mont"/>
              </a:rPr>
              <a:t>Image Contextual Undestanding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49015" y="3703758"/>
            <a:ext cx="598121" cy="5689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49015" y="7149739"/>
            <a:ext cx="598121" cy="56896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31995" y="885825"/>
            <a:ext cx="11024011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</a:pPr>
            <a:r>
              <a:rPr lang="en-US" sz="5499">
                <a:solidFill>
                  <a:srgbClr val="000000"/>
                </a:solidFill>
                <a:latin typeface="Mont Bold"/>
              </a:rPr>
              <a:t>Problem Statement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16525" y="4234620"/>
            <a:ext cx="6155677" cy="2072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Contextual data predictions in image video and audio have been difficult due to complexity of human language, with various phonetics and meaning of the same words producing various context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16525" y="3637490"/>
            <a:ext cx="6155677" cy="56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4"/>
              </a:lnSpc>
            </a:pPr>
            <a:r>
              <a:rPr lang="en-US" sz="2681">
                <a:solidFill>
                  <a:srgbClr val="000000"/>
                </a:solidFill>
                <a:latin typeface="Mont"/>
              </a:rPr>
              <a:t>Contextual Understanding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16525" y="7730328"/>
            <a:ext cx="6155677" cy="1234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All the existing models try to perform only one way either Text to image or Image to Text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16525" y="7083472"/>
            <a:ext cx="6155677" cy="56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4"/>
              </a:lnSpc>
            </a:pPr>
            <a:r>
              <a:rPr lang="en-US" sz="2681">
                <a:solidFill>
                  <a:srgbClr val="000000"/>
                </a:solidFill>
                <a:latin typeface="Mont"/>
              </a:rPr>
              <a:t>Bidirectional Retrieval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0" y="3404447"/>
            <a:ext cx="7829992" cy="70518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5479" y="1537882"/>
            <a:ext cx="16212396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3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Mont Bold"/>
              </a:rPr>
              <a:t>What We Did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925448" y="4180835"/>
            <a:ext cx="2117201" cy="19253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892310" y="3001551"/>
            <a:ext cx="1754107" cy="310461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53260" y="3519002"/>
            <a:ext cx="1733399" cy="258716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46904" y="6096640"/>
            <a:ext cx="4878681" cy="3160812"/>
            <a:chOff x="0" y="0"/>
            <a:chExt cx="1800629" cy="11665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00628" cy="1166596"/>
            </a:xfrm>
            <a:custGeom>
              <a:avLst/>
              <a:gdLst/>
              <a:ahLst/>
              <a:cxnLst/>
              <a:rect l="l" t="t" r="r" b="b"/>
              <a:pathLst>
                <a:path w="1800628" h="1166596">
                  <a:moveTo>
                    <a:pt x="0" y="0"/>
                  </a:moveTo>
                  <a:lnTo>
                    <a:pt x="1800628" y="0"/>
                  </a:lnTo>
                  <a:lnTo>
                    <a:pt x="1800628" y="1166596"/>
                  </a:lnTo>
                  <a:lnTo>
                    <a:pt x="0" y="11665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1046904" y="6096640"/>
            <a:ext cx="353643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5042650" y="6096640"/>
            <a:ext cx="632479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6704660" y="6096640"/>
            <a:ext cx="4878681" cy="3160812"/>
            <a:chOff x="0" y="0"/>
            <a:chExt cx="1800629" cy="11665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0628" cy="1166596"/>
            </a:xfrm>
            <a:custGeom>
              <a:avLst/>
              <a:gdLst/>
              <a:ahLst/>
              <a:cxnLst/>
              <a:rect l="l" t="t" r="r" b="b"/>
              <a:pathLst>
                <a:path w="1800628" h="1166596">
                  <a:moveTo>
                    <a:pt x="0" y="0"/>
                  </a:moveTo>
                  <a:lnTo>
                    <a:pt x="1800628" y="0"/>
                  </a:lnTo>
                  <a:lnTo>
                    <a:pt x="1800628" y="1166596"/>
                  </a:lnTo>
                  <a:lnTo>
                    <a:pt x="0" y="11665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AutoShape 12"/>
          <p:cNvSpPr/>
          <p:nvPr/>
        </p:nvSpPr>
        <p:spPr>
          <a:xfrm>
            <a:off x="7202582" y="6096640"/>
            <a:ext cx="353643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950861" y="6096640"/>
            <a:ext cx="632479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2380619" y="6096640"/>
            <a:ext cx="4878681" cy="3160812"/>
            <a:chOff x="0" y="0"/>
            <a:chExt cx="1800629" cy="11665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00628" cy="1166596"/>
            </a:xfrm>
            <a:custGeom>
              <a:avLst/>
              <a:gdLst/>
              <a:ahLst/>
              <a:cxnLst/>
              <a:rect l="l" t="t" r="r" b="b"/>
              <a:pathLst>
                <a:path w="1800628" h="1166596">
                  <a:moveTo>
                    <a:pt x="0" y="0"/>
                  </a:moveTo>
                  <a:lnTo>
                    <a:pt x="1800628" y="0"/>
                  </a:lnTo>
                  <a:lnTo>
                    <a:pt x="1800628" y="1166596"/>
                  </a:lnTo>
                  <a:lnTo>
                    <a:pt x="0" y="11665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13722862" y="6096640"/>
            <a:ext cx="353643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2436215" y="6096640"/>
            <a:ext cx="992622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418740" y="6431614"/>
            <a:ext cx="4144885" cy="645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1"/>
              </a:lnSpc>
            </a:pPr>
            <a:r>
              <a:rPr lang="en-US" sz="3122">
                <a:solidFill>
                  <a:srgbClr val="000000"/>
                </a:solidFill>
                <a:latin typeface="Mont Bold"/>
              </a:rPr>
              <a:t>VAE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3880" y="7436739"/>
            <a:ext cx="4329869" cy="121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4"/>
              </a:lnSpc>
            </a:pPr>
            <a:r>
              <a:rPr lang="en-US" sz="2331">
                <a:solidFill>
                  <a:srgbClr val="000000"/>
                </a:solidFill>
                <a:latin typeface="Montserrat"/>
              </a:rPr>
              <a:t>VAE is a deep unsupervised generative approach</a:t>
            </a:r>
            <a:r>
              <a:rPr lang="en-US" sz="2331">
                <a:solidFill>
                  <a:srgbClr val="000000"/>
                </a:solidFill>
                <a:latin typeface="Arimo"/>
              </a:rPr>
              <a:t> for genrating latent distribution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32091" y="6431614"/>
            <a:ext cx="4135009" cy="64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61"/>
              </a:lnSpc>
            </a:pPr>
            <a:r>
              <a:rPr lang="en-US" sz="3115">
                <a:solidFill>
                  <a:srgbClr val="000000"/>
                </a:solidFill>
                <a:latin typeface="Mont Bold"/>
              </a:rPr>
              <a:t>Novel Model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32091" y="7285705"/>
            <a:ext cx="4135009" cy="122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4"/>
              </a:lnSpc>
            </a:pPr>
            <a:r>
              <a:rPr lang="en-US" sz="2331">
                <a:solidFill>
                  <a:srgbClr val="000000"/>
                </a:solidFill>
                <a:latin typeface="Montserrat"/>
              </a:rPr>
              <a:t>Friendly and professional customer service specialist with extensive experience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52455" y="6431614"/>
            <a:ext cx="4135009" cy="64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61"/>
              </a:lnSpc>
            </a:pPr>
            <a:r>
              <a:rPr lang="en-US" sz="3115">
                <a:solidFill>
                  <a:srgbClr val="000000"/>
                </a:solidFill>
                <a:latin typeface="Mont Bold"/>
              </a:rPr>
              <a:t>ViT &amp; Beam Search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52455" y="7285705"/>
            <a:ext cx="4135009" cy="162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4"/>
              </a:lnSpc>
            </a:pPr>
            <a:r>
              <a:rPr lang="en-US" sz="2331">
                <a:solidFill>
                  <a:srgbClr val="000000"/>
                </a:solidFill>
                <a:latin typeface="Montserrat"/>
              </a:rPr>
              <a:t>Visual Transformers to create a unified model to create accurate context mapping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31995" y="685028"/>
            <a:ext cx="11024011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</a:pPr>
            <a:r>
              <a:rPr lang="en-US" sz="5499">
                <a:solidFill>
                  <a:srgbClr val="000000"/>
                </a:solidFill>
                <a:latin typeface="Mont Bold"/>
              </a:rPr>
              <a:t>Literature Survey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18167" y="1818442"/>
            <a:ext cx="16064951" cy="8062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75"/>
              </a:lnSpc>
            </a:pPr>
            <a:r>
              <a:rPr lang="en-US" sz="2799" spc="27">
                <a:solidFill>
                  <a:srgbClr val="000000"/>
                </a:solidFill>
                <a:latin typeface="Mont Bold"/>
              </a:rPr>
              <a:t>Publication :</a:t>
            </a:r>
            <a:r>
              <a:rPr lang="en-US" sz="2799" spc="27">
                <a:solidFill>
                  <a:srgbClr val="000000"/>
                </a:solidFill>
                <a:latin typeface="Mont"/>
              </a:rPr>
              <a:t> International Journal of Applied Engineering Research - RI Publication</a:t>
            </a:r>
          </a:p>
          <a:p>
            <a:pPr>
              <a:lnSpc>
                <a:spcPts val="3275"/>
              </a:lnSpc>
            </a:pPr>
            <a:endParaRPr lang="en-US" sz="2799" spc="27">
              <a:solidFill>
                <a:srgbClr val="000000"/>
              </a:solidFill>
              <a:latin typeface="Mont"/>
            </a:endParaRPr>
          </a:p>
          <a:p>
            <a:pPr>
              <a:lnSpc>
                <a:spcPts val="3275"/>
              </a:lnSpc>
            </a:pPr>
            <a:r>
              <a:rPr lang="en-US" sz="2799" spc="27">
                <a:solidFill>
                  <a:srgbClr val="000000"/>
                </a:solidFill>
                <a:latin typeface="Mont Bold"/>
              </a:rPr>
              <a:t>Title :</a:t>
            </a:r>
            <a:r>
              <a:rPr lang="en-US" sz="2799" spc="27">
                <a:solidFill>
                  <a:srgbClr val="000000"/>
                </a:solidFill>
                <a:latin typeface="Mont"/>
              </a:rPr>
              <a:t> Image Captioning - A Deep Learning Approach(2019)</a:t>
            </a:r>
          </a:p>
          <a:p>
            <a:pPr>
              <a:lnSpc>
                <a:spcPts val="3275"/>
              </a:lnSpc>
            </a:pPr>
            <a:endParaRPr lang="en-US" sz="2799" spc="27">
              <a:solidFill>
                <a:srgbClr val="000000"/>
              </a:solidFill>
              <a:latin typeface="Mont"/>
            </a:endParaRPr>
          </a:p>
          <a:p>
            <a:pPr>
              <a:lnSpc>
                <a:spcPts val="3275"/>
              </a:lnSpc>
            </a:pPr>
            <a:r>
              <a:rPr lang="en-US" sz="2799" spc="27">
                <a:solidFill>
                  <a:srgbClr val="000000"/>
                </a:solidFill>
                <a:latin typeface="Mont Bold"/>
              </a:rPr>
              <a:t>Overview :</a:t>
            </a:r>
            <a:r>
              <a:rPr lang="en-US" sz="2799" spc="27">
                <a:solidFill>
                  <a:srgbClr val="000000"/>
                </a:solidFill>
                <a:latin typeface="Mont"/>
              </a:rPr>
              <a:t> </a:t>
            </a:r>
          </a:p>
          <a:p>
            <a:pPr>
              <a:lnSpc>
                <a:spcPts val="3275"/>
              </a:lnSpc>
            </a:pPr>
            <a:endParaRPr lang="en-US" sz="2799" spc="27">
              <a:solidFill>
                <a:srgbClr val="000000"/>
              </a:solidFill>
              <a:latin typeface="Mont"/>
            </a:endParaRPr>
          </a:p>
          <a:p>
            <a:pPr>
              <a:lnSpc>
                <a:spcPts val="3667"/>
              </a:lnSpc>
            </a:pPr>
            <a:r>
              <a:rPr lang="en-US" sz="2799" spc="27">
                <a:solidFill>
                  <a:srgbClr val="000000"/>
                </a:solidFill>
                <a:latin typeface="Montserrat"/>
              </a:rPr>
              <a:t>The model performs image captioning by basic encoder decoder with a image feature extraction layer by VGG 16 weights. Evaluated the algorithm using a dataset of 500 images from Flickr8k Dataset and achieves 0.683 Bleu Score</a:t>
            </a:r>
          </a:p>
          <a:p>
            <a:pPr>
              <a:lnSpc>
                <a:spcPts val="3275"/>
              </a:lnSpc>
            </a:pPr>
            <a:endParaRPr lang="en-US" sz="2799" spc="27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275"/>
              </a:lnSpc>
            </a:pPr>
            <a:r>
              <a:rPr lang="en-US" sz="2799" spc="27">
                <a:solidFill>
                  <a:srgbClr val="000000"/>
                </a:solidFill>
                <a:latin typeface="Mont Bold"/>
              </a:rPr>
              <a:t>Limitations : </a:t>
            </a:r>
          </a:p>
          <a:p>
            <a:pPr marL="604519" lvl="1" indent="-302260">
              <a:lnSpc>
                <a:spcPts val="3275"/>
              </a:lnSpc>
              <a:buFont typeface="Arial"/>
              <a:buChar char="•"/>
            </a:pPr>
            <a:r>
              <a:rPr lang="en-US" sz="2799" spc="27">
                <a:solidFill>
                  <a:srgbClr val="000000"/>
                </a:solidFill>
                <a:latin typeface="Montserrat"/>
              </a:rPr>
              <a:t>Test</a:t>
            </a:r>
            <a:r>
              <a:rPr lang="en-US" sz="2799" spc="27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799" spc="27">
                <a:solidFill>
                  <a:srgbClr val="000000"/>
                </a:solidFill>
                <a:latin typeface="Montserrat"/>
              </a:rPr>
              <a:t>Images are very less so Bleu score is not reliable. </a:t>
            </a:r>
          </a:p>
          <a:p>
            <a:pPr marL="604519" lvl="1" indent="-302260">
              <a:lnSpc>
                <a:spcPts val="4843"/>
              </a:lnSpc>
              <a:buFont typeface="Arial"/>
              <a:buChar char="•"/>
            </a:pPr>
            <a:r>
              <a:rPr lang="en-US" sz="2799" spc="27">
                <a:solidFill>
                  <a:srgbClr val="000000"/>
                </a:solidFill>
                <a:latin typeface="Montserrat"/>
              </a:rPr>
              <a:t>Computationally expensive</a:t>
            </a:r>
          </a:p>
          <a:p>
            <a:pPr marL="604519" lvl="1" indent="-302260">
              <a:lnSpc>
                <a:spcPts val="4843"/>
              </a:lnSpc>
              <a:buFont typeface="Arial"/>
              <a:buChar char="•"/>
            </a:pPr>
            <a:r>
              <a:rPr lang="en-US" sz="2799" spc="27">
                <a:solidFill>
                  <a:srgbClr val="000000"/>
                </a:solidFill>
                <a:latin typeface="Montserrat"/>
              </a:rPr>
              <a:t>Attention mechanism is not added to the model</a:t>
            </a:r>
          </a:p>
          <a:p>
            <a:pPr marL="604519" lvl="1" indent="-302260">
              <a:lnSpc>
                <a:spcPts val="4843"/>
              </a:lnSpc>
              <a:buFont typeface="Arial"/>
              <a:buChar char="•"/>
            </a:pPr>
            <a:r>
              <a:rPr lang="en-US" sz="2799" spc="27">
                <a:solidFill>
                  <a:srgbClr val="000000"/>
                </a:solidFill>
                <a:latin typeface="Montserrat"/>
              </a:rPr>
              <a:t>Feature extraction is only tried using VGG 16</a:t>
            </a:r>
          </a:p>
          <a:p>
            <a:pPr marL="604519" lvl="1" indent="-302260">
              <a:lnSpc>
                <a:spcPts val="4843"/>
              </a:lnSpc>
              <a:buFont typeface="Arial"/>
              <a:buChar char="•"/>
            </a:pPr>
            <a:r>
              <a:rPr lang="en-US" sz="2799" spc="27">
                <a:solidFill>
                  <a:srgbClr val="000000"/>
                </a:solidFill>
                <a:latin typeface="Montserrat"/>
              </a:rPr>
              <a:t>LSTM memory units and total params of the model are very less </a:t>
            </a:r>
          </a:p>
          <a:p>
            <a:pPr>
              <a:lnSpc>
                <a:spcPts val="3975"/>
              </a:lnSpc>
            </a:pPr>
            <a:endParaRPr lang="en-US" sz="2799" spc="27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31995" y="685028"/>
            <a:ext cx="11024011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</a:pPr>
            <a:r>
              <a:rPr lang="en-US" sz="5499">
                <a:solidFill>
                  <a:srgbClr val="000000"/>
                </a:solidFill>
                <a:latin typeface="Mont Bold"/>
              </a:rPr>
              <a:t>Literature Survey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18167" y="1818442"/>
            <a:ext cx="16064951" cy="755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75"/>
              </a:lnSpc>
            </a:pPr>
            <a:r>
              <a:rPr lang="en-US" sz="2799" spc="27">
                <a:solidFill>
                  <a:srgbClr val="000000"/>
                </a:solidFill>
                <a:latin typeface="Mont Bold"/>
              </a:rPr>
              <a:t>Publication :</a:t>
            </a:r>
            <a:r>
              <a:rPr lang="en-US" sz="2799" spc="27">
                <a:solidFill>
                  <a:srgbClr val="000000"/>
                </a:solidFill>
                <a:latin typeface="Mont"/>
              </a:rPr>
              <a:t> IEEE Access</a:t>
            </a:r>
          </a:p>
          <a:p>
            <a:pPr>
              <a:lnSpc>
                <a:spcPts val="3275"/>
              </a:lnSpc>
            </a:pPr>
            <a:endParaRPr lang="en-US" sz="2799" spc="27">
              <a:solidFill>
                <a:srgbClr val="000000"/>
              </a:solidFill>
              <a:latin typeface="Mont"/>
            </a:endParaRPr>
          </a:p>
          <a:p>
            <a:pPr>
              <a:lnSpc>
                <a:spcPts val="3275"/>
              </a:lnSpc>
            </a:pPr>
            <a:r>
              <a:rPr lang="en-US" sz="2799" spc="27">
                <a:solidFill>
                  <a:srgbClr val="000000"/>
                </a:solidFill>
                <a:latin typeface="Mont Bold"/>
              </a:rPr>
              <a:t>Title :</a:t>
            </a:r>
            <a:r>
              <a:rPr lang="en-US" sz="2799" spc="27">
                <a:solidFill>
                  <a:srgbClr val="000000"/>
                </a:solidFill>
                <a:latin typeface="Mont"/>
              </a:rPr>
              <a:t> EyeSee: Camera to Caption with Attention Mechanism(2020)</a:t>
            </a:r>
          </a:p>
          <a:p>
            <a:pPr>
              <a:lnSpc>
                <a:spcPts val="3275"/>
              </a:lnSpc>
            </a:pPr>
            <a:endParaRPr lang="en-US" sz="2799" spc="27">
              <a:solidFill>
                <a:srgbClr val="000000"/>
              </a:solidFill>
              <a:latin typeface="Mont"/>
            </a:endParaRPr>
          </a:p>
          <a:p>
            <a:pPr>
              <a:lnSpc>
                <a:spcPts val="3275"/>
              </a:lnSpc>
            </a:pPr>
            <a:r>
              <a:rPr lang="en-US" sz="2799" spc="27">
                <a:solidFill>
                  <a:srgbClr val="000000"/>
                </a:solidFill>
                <a:latin typeface="Mont Bold"/>
              </a:rPr>
              <a:t>Overview :</a:t>
            </a:r>
            <a:r>
              <a:rPr lang="en-US" sz="2799" spc="27">
                <a:solidFill>
                  <a:srgbClr val="000000"/>
                </a:solidFill>
                <a:latin typeface="Mont"/>
              </a:rPr>
              <a:t> </a:t>
            </a:r>
          </a:p>
          <a:p>
            <a:pPr>
              <a:lnSpc>
                <a:spcPts val="3275"/>
              </a:lnSpc>
            </a:pPr>
            <a:endParaRPr lang="en-US" sz="2799" spc="27">
              <a:solidFill>
                <a:srgbClr val="000000"/>
              </a:solidFill>
              <a:latin typeface="Mont"/>
            </a:endParaRPr>
          </a:p>
          <a:p>
            <a:pPr>
              <a:lnSpc>
                <a:spcPts val="3667"/>
              </a:lnSpc>
            </a:pPr>
            <a:r>
              <a:rPr lang="en-US" sz="2799" spc="27">
                <a:solidFill>
                  <a:srgbClr val="000000"/>
                </a:solidFill>
                <a:latin typeface="Montserrat"/>
              </a:rPr>
              <a:t>The model performs image captioning by  Show, Attend and Tell research paper model and encoder includes the pretrained CNN, InceptionNet, along with a fully connected layer which is made up of a dense layer and a ReLU layer. The decoder, it consists of two cascading elements being the attention function and the RNN(GRU cells)</a:t>
            </a:r>
          </a:p>
          <a:p>
            <a:pPr>
              <a:lnSpc>
                <a:spcPts val="3275"/>
              </a:lnSpc>
            </a:pPr>
            <a:endParaRPr lang="en-US" sz="2799" spc="27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275"/>
              </a:lnSpc>
            </a:pPr>
            <a:r>
              <a:rPr lang="en-US" sz="2799" spc="27">
                <a:solidFill>
                  <a:srgbClr val="000000"/>
                </a:solidFill>
                <a:latin typeface="Mont Bold"/>
              </a:rPr>
              <a:t>Limitations : </a:t>
            </a:r>
          </a:p>
          <a:p>
            <a:pPr marL="604519" lvl="1" indent="-302260">
              <a:lnSpc>
                <a:spcPts val="4843"/>
              </a:lnSpc>
              <a:buFont typeface="Arial"/>
              <a:buChar char="•"/>
            </a:pPr>
            <a:r>
              <a:rPr lang="en-US" sz="2799" spc="27">
                <a:solidFill>
                  <a:srgbClr val="000000"/>
                </a:solidFill>
                <a:latin typeface="Montserrat"/>
              </a:rPr>
              <a:t>Computationally expensive as they are proposing for a mobile app</a:t>
            </a:r>
          </a:p>
          <a:p>
            <a:pPr marL="604519" lvl="1" indent="-302260">
              <a:lnSpc>
                <a:spcPts val="4843"/>
              </a:lnSpc>
              <a:buFont typeface="Arial"/>
              <a:buChar char="•"/>
            </a:pPr>
            <a:r>
              <a:rPr lang="en-US" sz="2799" spc="27">
                <a:solidFill>
                  <a:srgbClr val="000000"/>
                </a:solidFill>
                <a:latin typeface="Montserrat"/>
              </a:rPr>
              <a:t>Small Pretrained models should be used</a:t>
            </a:r>
          </a:p>
          <a:p>
            <a:pPr marL="604519" lvl="1" indent="-302260">
              <a:lnSpc>
                <a:spcPts val="4843"/>
              </a:lnSpc>
              <a:buFont typeface="Arial"/>
              <a:buChar char="•"/>
            </a:pPr>
            <a:r>
              <a:rPr lang="en-US" sz="2799" spc="27">
                <a:solidFill>
                  <a:srgbClr val="000000"/>
                </a:solidFill>
                <a:latin typeface="Montserrat"/>
              </a:rPr>
              <a:t>Model is domain specific as it is trained on flickr8k and flickr30k</a:t>
            </a:r>
          </a:p>
          <a:p>
            <a:pPr>
              <a:lnSpc>
                <a:spcPts val="4843"/>
              </a:lnSpc>
            </a:pPr>
            <a:endParaRPr lang="en-US" sz="2799" spc="27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30235" y="5267222"/>
            <a:ext cx="10409022" cy="491175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189854"/>
            <a:ext cx="15958997" cy="507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3"/>
              </a:lnSpc>
            </a:pPr>
            <a:endParaRPr/>
          </a:p>
          <a:p>
            <a:pPr marL="596715" lvl="1" indent="-298357">
              <a:lnSpc>
                <a:spcPts val="6743"/>
              </a:lnSpc>
              <a:buFont typeface="Arial"/>
              <a:buChar char="•"/>
            </a:pPr>
            <a:r>
              <a:rPr lang="en-US" sz="2763">
                <a:solidFill>
                  <a:srgbClr val="000000"/>
                </a:solidFill>
                <a:latin typeface="Mont"/>
              </a:rPr>
              <a:t>The encoded vector aims to encapsulate the information for all input elements in order to help the decoder make accurate predictions.</a:t>
            </a:r>
          </a:p>
          <a:p>
            <a:pPr marL="596715" lvl="1" indent="-298357">
              <a:lnSpc>
                <a:spcPts val="6743"/>
              </a:lnSpc>
              <a:buFont typeface="Arial"/>
              <a:buChar char="•"/>
            </a:pPr>
            <a:r>
              <a:rPr lang="en-US" sz="2763" spc="-8">
                <a:solidFill>
                  <a:srgbClr val="000000"/>
                </a:solidFill>
                <a:latin typeface="Mont"/>
              </a:rPr>
              <a:t>Each recurrent unit accepts a hidden state from the previous unit and produces and output as well as its own hidden state</a:t>
            </a:r>
          </a:p>
          <a:p>
            <a:pPr>
              <a:lnSpc>
                <a:spcPts val="6743"/>
              </a:lnSpc>
            </a:pPr>
            <a:endParaRPr lang="en-US" sz="2763" spc="-8">
              <a:solidFill>
                <a:srgbClr val="000000"/>
              </a:solidFill>
              <a:latin typeface="Mon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6904" y="731985"/>
            <a:ext cx="16212396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93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Mont Bold"/>
              </a:rPr>
              <a:t>                              Encoder Decoder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991</Words>
  <Application>Microsoft Office PowerPoint</Application>
  <PresentationFormat>Custom</PresentationFormat>
  <Paragraphs>134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Mont</vt:lpstr>
      <vt:lpstr>Montserrat</vt:lpstr>
      <vt:lpstr>Montserrat Bold</vt:lpstr>
      <vt:lpstr>Calibri</vt:lpstr>
      <vt:lpstr>Arimo</vt:lpstr>
      <vt:lpstr>Open Sans Light</vt:lpstr>
      <vt:lpstr>Mont Bold Bold</vt:lpstr>
      <vt:lpstr>Arial</vt:lpstr>
      <vt:lpstr>Mont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and Illustrative Company Profile CV Presentation</dc:title>
  <cp:lastModifiedBy>Karan Narayanan</cp:lastModifiedBy>
  <cp:revision>4</cp:revision>
  <dcterms:created xsi:type="dcterms:W3CDTF">2006-08-16T00:00:00Z</dcterms:created>
  <dcterms:modified xsi:type="dcterms:W3CDTF">2022-03-08T14:08:26Z</dcterms:modified>
  <dc:identifier>DAE6TxK_Zwg</dc:identifier>
</cp:coreProperties>
</file>